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268" r:id="rId5"/>
    <p:sldId id="310" r:id="rId6"/>
    <p:sldId id="311" r:id="rId7"/>
    <p:sldId id="312" r:id="rId8"/>
    <p:sldId id="313" r:id="rId9"/>
    <p:sldId id="314" r:id="rId10"/>
    <p:sldId id="315" r:id="rId11"/>
    <p:sldId id="316" r:id="rId12"/>
    <p:sldId id="317" r:id="rId13"/>
    <p:sldId id="319" r:id="rId14"/>
    <p:sldId id="320" r:id="rId15"/>
    <p:sldId id="327" r:id="rId16"/>
    <p:sldId id="321" r:id="rId17"/>
    <p:sldId id="322" r:id="rId18"/>
    <p:sldId id="328" r:id="rId19"/>
    <p:sldId id="323" r:id="rId20"/>
    <p:sldId id="324" r:id="rId21"/>
    <p:sldId id="325" r:id="rId22"/>
    <p:sldId id="326" r:id="rId23"/>
    <p:sldId id="330" r:id="rId24"/>
    <p:sldId id="32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3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3331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59805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337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79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7974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1805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1790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4/30/2024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302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4/30/2024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8482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773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4/30/2024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238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sciencedirect.com/science/article/pii/S131915782100200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0" y="1039402"/>
            <a:ext cx="10697497" cy="766916"/>
          </a:xfrm>
        </p:spPr>
        <p:txBody>
          <a:bodyPr>
            <a:noAutofit/>
          </a:bodyPr>
          <a:lstStyle/>
          <a:p>
            <a:r>
              <a:rPr lang="en-US" sz="4400" dirty="0">
                <a:latin typeface="Aptos Display" panose="020B0004020202020204" pitchFamily="34" charset="0"/>
              </a:rPr>
              <a:t>HANDLING LEXICAL AMBIGUITY IN PROMPTS </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44179" y="3429000"/>
            <a:ext cx="6269347" cy="1021498"/>
          </a:xfrm>
        </p:spPr>
        <p:txBody>
          <a:bodyPr>
            <a:normAutofit/>
          </a:bodyPr>
          <a:lstStyle/>
          <a:p>
            <a:r>
              <a:rPr lang="en-US" sz="2000" dirty="0">
                <a:solidFill>
                  <a:srgbClr val="002060"/>
                </a:solidFill>
                <a:latin typeface="Dubai Medium" panose="020B0603030403030204" pitchFamily="34" charset="-78"/>
                <a:cs typeface="Dubai Medium" panose="020B0603030403030204" pitchFamily="34" charset="-78"/>
              </a:rPr>
              <a:t>AYUSHI PRASAD : MT2023145</a:t>
            </a:r>
          </a:p>
          <a:p>
            <a:r>
              <a:rPr lang="en-US" sz="2000" dirty="0">
                <a:solidFill>
                  <a:srgbClr val="002060"/>
                </a:solidFill>
                <a:latin typeface="Dubai Medium" panose="020B0603030403030204" pitchFamily="34" charset="-78"/>
                <a:cs typeface="Dubai Medium" panose="020B0603030403030204" pitchFamily="34" charset="-78"/>
              </a:rPr>
              <a:t>DRISHTI GUPTA : MT2023099</a:t>
            </a: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2125"/>
          <a:stretch/>
        </p:blipFill>
        <p:spPr>
          <a:xfrm>
            <a:off x="10461523" y="1"/>
            <a:ext cx="1730478" cy="6857999"/>
          </a:xfrm>
          <a:prstGeom prst="rect">
            <a:avLst/>
          </a:prstGeom>
        </p:spPr>
      </p:pic>
      <p:sp>
        <p:nvSpPr>
          <p:cNvPr id="4" name="TextBox 3">
            <a:extLst>
              <a:ext uri="{FF2B5EF4-FFF2-40B4-BE49-F238E27FC236}">
                <a16:creationId xmlns:a16="http://schemas.microsoft.com/office/drawing/2014/main" id="{D2E9FD07-158E-1A52-1A0E-3648F3224165}"/>
              </a:ext>
            </a:extLst>
          </p:cNvPr>
          <p:cNvSpPr txBox="1"/>
          <p:nvPr/>
        </p:nvSpPr>
        <p:spPr>
          <a:xfrm>
            <a:off x="744179" y="1806318"/>
            <a:ext cx="8989756" cy="584775"/>
          </a:xfrm>
          <a:prstGeom prst="rect">
            <a:avLst/>
          </a:prstGeom>
          <a:noFill/>
        </p:spPr>
        <p:txBody>
          <a:bodyPr wrap="square" rtlCol="0">
            <a:spAutoFit/>
          </a:bodyPr>
          <a:lstStyle/>
          <a:p>
            <a:r>
              <a:rPr lang="en-US" sz="3200" b="1" dirty="0">
                <a:latin typeface="Ink Free" panose="03080402000500000000" pitchFamily="66" charset="0"/>
              </a:rPr>
              <a:t>A Step Towards Clearer Communication with NLP</a:t>
            </a:r>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62D6-2B8D-BBA5-8A93-2EFCC2AB77F5}"/>
              </a:ext>
            </a:extLst>
          </p:cNvPr>
          <p:cNvSpPr>
            <a:spLocks noGrp="1"/>
          </p:cNvSpPr>
          <p:nvPr>
            <p:ph type="title"/>
          </p:nvPr>
        </p:nvSpPr>
        <p:spPr>
          <a:xfrm>
            <a:off x="1097280" y="286604"/>
            <a:ext cx="10058400" cy="667126"/>
          </a:xfrm>
        </p:spPr>
        <p:txBody>
          <a:bodyPr>
            <a:normAutofit/>
          </a:bodyPr>
          <a:lstStyle/>
          <a:p>
            <a:r>
              <a:rPr lang="en-US" sz="3200" dirty="0">
                <a:latin typeface="Lucida Fax" panose="02060602050505020204" pitchFamily="18" charset="0"/>
              </a:rPr>
              <a:t>4. Making pairs</a:t>
            </a:r>
          </a:p>
        </p:txBody>
      </p:sp>
      <p:pic>
        <p:nvPicPr>
          <p:cNvPr id="5" name="Content Placeholder 4">
            <a:extLst>
              <a:ext uri="{FF2B5EF4-FFF2-40B4-BE49-F238E27FC236}">
                <a16:creationId xmlns:a16="http://schemas.microsoft.com/office/drawing/2014/main" id="{3C7D07CA-DA6F-DF06-549B-D7F35D7F9F72}"/>
              </a:ext>
            </a:extLst>
          </p:cNvPr>
          <p:cNvPicPr>
            <a:picLocks noGrp="1" noChangeAspect="1"/>
          </p:cNvPicPr>
          <p:nvPr>
            <p:ph idx="1"/>
          </p:nvPr>
        </p:nvPicPr>
        <p:blipFill>
          <a:blip r:embed="rId2"/>
          <a:stretch>
            <a:fillRect/>
          </a:stretch>
        </p:blipFill>
        <p:spPr>
          <a:xfrm>
            <a:off x="1097280" y="1288026"/>
            <a:ext cx="6779343" cy="5062497"/>
          </a:xfrm>
        </p:spPr>
      </p:pic>
      <p:sp>
        <p:nvSpPr>
          <p:cNvPr id="4" name="Arrow: Down 3">
            <a:extLst>
              <a:ext uri="{FF2B5EF4-FFF2-40B4-BE49-F238E27FC236}">
                <a16:creationId xmlns:a16="http://schemas.microsoft.com/office/drawing/2014/main" id="{D76F4F76-08AE-5852-E8B4-EDC64731B0D1}"/>
              </a:ext>
            </a:extLst>
          </p:cNvPr>
          <p:cNvSpPr/>
          <p:nvPr/>
        </p:nvSpPr>
        <p:spPr>
          <a:xfrm rot="2849368">
            <a:off x="8055090" y="63066"/>
            <a:ext cx="523212" cy="15515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04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B402-2435-48BE-4905-36641E87FC93}"/>
              </a:ext>
            </a:extLst>
          </p:cNvPr>
          <p:cNvSpPr>
            <a:spLocks noGrp="1"/>
          </p:cNvSpPr>
          <p:nvPr>
            <p:ph type="title"/>
          </p:nvPr>
        </p:nvSpPr>
        <p:spPr>
          <a:xfrm>
            <a:off x="615499" y="286603"/>
            <a:ext cx="10058400" cy="702303"/>
          </a:xfrm>
        </p:spPr>
        <p:txBody>
          <a:bodyPr>
            <a:normAutofit/>
          </a:bodyPr>
          <a:lstStyle/>
          <a:p>
            <a:r>
              <a:rPr lang="en-US" sz="3200" dirty="0">
                <a:latin typeface="Lucida Fax" panose="02060602050505020204" pitchFamily="18" charset="0"/>
              </a:rPr>
              <a:t>5. Wikipedia corpus</a:t>
            </a:r>
          </a:p>
        </p:txBody>
      </p:sp>
      <p:sp>
        <p:nvSpPr>
          <p:cNvPr id="3" name="Content Placeholder 2">
            <a:extLst>
              <a:ext uri="{FF2B5EF4-FFF2-40B4-BE49-F238E27FC236}">
                <a16:creationId xmlns:a16="http://schemas.microsoft.com/office/drawing/2014/main" id="{E8B03313-99CC-65F0-2A29-37D4752CD662}"/>
              </a:ext>
            </a:extLst>
          </p:cNvPr>
          <p:cNvSpPr>
            <a:spLocks noGrp="1"/>
          </p:cNvSpPr>
          <p:nvPr>
            <p:ph idx="1"/>
          </p:nvPr>
        </p:nvSpPr>
        <p:spPr>
          <a:xfrm>
            <a:off x="762984" y="1150374"/>
            <a:ext cx="10058400" cy="4777713"/>
          </a:xfrm>
        </p:spPr>
        <p:txBody>
          <a:bodyPr>
            <a:normAutofit/>
          </a:bodyPr>
          <a:lstStyle/>
          <a:p>
            <a:pPr>
              <a:lnSpc>
                <a:spcPct val="150000"/>
              </a:lnSpc>
            </a:pPr>
            <a:r>
              <a:rPr lang="en-US" sz="1800" dirty="0"/>
              <a:t>A Wikipedia corpus is a massive collection of text data extracted from Wikipedia articles. Imagine all of Wikipedia's text content, like articles, definitions, and references, compiled into a single dataset. This treasure trove of information is valuable for tasks like training language models, analyzing writing styles, and exploring factual topics.</a:t>
            </a:r>
          </a:p>
          <a:p>
            <a:pPr>
              <a:lnSpc>
                <a:spcPct val="150000"/>
              </a:lnSpc>
            </a:pPr>
            <a:endParaRPr lang="en-US" sz="1800" dirty="0"/>
          </a:p>
        </p:txBody>
      </p:sp>
      <p:pic>
        <p:nvPicPr>
          <p:cNvPr id="7" name="Picture 6">
            <a:extLst>
              <a:ext uri="{FF2B5EF4-FFF2-40B4-BE49-F238E27FC236}">
                <a16:creationId xmlns:a16="http://schemas.microsoft.com/office/drawing/2014/main" id="{3371AE41-2D3A-5268-9D0F-0358C5DAA69D}"/>
              </a:ext>
            </a:extLst>
          </p:cNvPr>
          <p:cNvPicPr>
            <a:picLocks noChangeAspect="1"/>
          </p:cNvPicPr>
          <p:nvPr/>
        </p:nvPicPr>
        <p:blipFill rotWithShape="1">
          <a:blip r:embed="rId2"/>
          <a:srcRect l="30209" t="36998" r="3386" b="28561"/>
          <a:stretch/>
        </p:blipFill>
        <p:spPr>
          <a:xfrm>
            <a:off x="835742" y="3028334"/>
            <a:ext cx="11323640" cy="3303639"/>
          </a:xfrm>
          <a:prstGeom prst="rect">
            <a:avLst/>
          </a:prstGeom>
        </p:spPr>
      </p:pic>
    </p:spTree>
    <p:extLst>
      <p:ext uri="{BB962C8B-B14F-4D97-AF65-F5344CB8AC3E}">
        <p14:creationId xmlns:p14="http://schemas.microsoft.com/office/powerpoint/2010/main" val="325110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5F17-B933-C82D-D9C5-B5A451633A6B}"/>
              </a:ext>
            </a:extLst>
          </p:cNvPr>
          <p:cNvSpPr>
            <a:spLocks noGrp="1"/>
          </p:cNvSpPr>
          <p:nvPr>
            <p:ph type="title"/>
          </p:nvPr>
        </p:nvSpPr>
        <p:spPr>
          <a:xfrm>
            <a:off x="471949" y="286603"/>
            <a:ext cx="10683732" cy="702303"/>
          </a:xfrm>
        </p:spPr>
        <p:txBody>
          <a:bodyPr>
            <a:normAutofit/>
          </a:bodyPr>
          <a:lstStyle/>
          <a:p>
            <a:r>
              <a:rPr lang="en-US" sz="3200" dirty="0">
                <a:latin typeface="Lucida Fax" panose="02060602050505020204" pitchFamily="18" charset="0"/>
              </a:rPr>
              <a:t>Challenge faced ….</a:t>
            </a:r>
          </a:p>
        </p:txBody>
      </p:sp>
      <p:sp>
        <p:nvSpPr>
          <p:cNvPr id="3" name="Content Placeholder 2">
            <a:extLst>
              <a:ext uri="{FF2B5EF4-FFF2-40B4-BE49-F238E27FC236}">
                <a16:creationId xmlns:a16="http://schemas.microsoft.com/office/drawing/2014/main" id="{2486AAD2-2CAF-35D1-50E3-42CCB41048D1}"/>
              </a:ext>
            </a:extLst>
          </p:cNvPr>
          <p:cNvSpPr>
            <a:spLocks noGrp="1"/>
          </p:cNvSpPr>
          <p:nvPr>
            <p:ph idx="1"/>
          </p:nvPr>
        </p:nvSpPr>
        <p:spPr>
          <a:xfrm>
            <a:off x="471948" y="1219199"/>
            <a:ext cx="5358581" cy="4669559"/>
          </a:xfrm>
        </p:spPr>
        <p:txBody>
          <a:bodyPr>
            <a:normAutofit fontScale="85000" lnSpcReduction="20000"/>
          </a:bodyPr>
          <a:lstStyle/>
          <a:p>
            <a:pPr>
              <a:lnSpc>
                <a:spcPct val="200000"/>
              </a:lnSpc>
            </a:pPr>
            <a:r>
              <a:rPr lang="en-US" sz="2800" b="0" i="0" u="none" strike="noStrike" dirty="0">
                <a:solidFill>
                  <a:srgbClr val="273239"/>
                </a:solidFill>
                <a:effectLst/>
                <a:highlight>
                  <a:srgbClr val="FFFFFF"/>
                </a:highlight>
                <a:latin typeface="Sylfaen" panose="010A0502050306030303" pitchFamily="18" charset="0"/>
              </a:rPr>
              <a:t>We took subset of </a:t>
            </a:r>
            <a:r>
              <a:rPr lang="en-US" sz="2800" b="0" i="0" u="none" strike="noStrike" dirty="0" err="1">
                <a:solidFill>
                  <a:srgbClr val="273239"/>
                </a:solidFill>
                <a:effectLst/>
                <a:highlight>
                  <a:srgbClr val="FFFFFF"/>
                </a:highlight>
                <a:latin typeface="Sylfaen" panose="010A0502050306030303" pitchFamily="18" charset="0"/>
              </a:rPr>
              <a:t>wikipedia</a:t>
            </a:r>
            <a:r>
              <a:rPr lang="en-US" sz="2800" b="0" i="0" u="none" strike="noStrike" dirty="0">
                <a:solidFill>
                  <a:srgbClr val="273239"/>
                </a:solidFill>
                <a:effectLst/>
                <a:highlight>
                  <a:srgbClr val="FFFFFF"/>
                </a:highlight>
                <a:latin typeface="Sylfaen" panose="010A0502050306030303" pitchFamily="18" charset="0"/>
              </a:rPr>
              <a:t> dataset after downloading the entire corpus dataset as it was taking a lot of time to find the frequency of words in the entire corpus and it failed at the end. So we created a subset of 1000 examples from </a:t>
            </a:r>
            <a:r>
              <a:rPr lang="en-US" sz="2800" b="0" i="0" u="none" strike="noStrike" dirty="0" err="1">
                <a:solidFill>
                  <a:srgbClr val="273239"/>
                </a:solidFill>
                <a:effectLst/>
                <a:highlight>
                  <a:srgbClr val="FFFFFF"/>
                </a:highlight>
                <a:latin typeface="Sylfaen" panose="010A0502050306030303" pitchFamily="18" charset="0"/>
              </a:rPr>
              <a:t>wikipedia</a:t>
            </a:r>
            <a:r>
              <a:rPr lang="en-US" sz="2800" b="0" i="0" u="none" strike="noStrike" dirty="0">
                <a:solidFill>
                  <a:srgbClr val="273239"/>
                </a:solidFill>
                <a:effectLst/>
                <a:highlight>
                  <a:srgbClr val="FFFFFF"/>
                </a:highlight>
                <a:latin typeface="Sylfaen" panose="010A0502050306030303" pitchFamily="18" charset="0"/>
              </a:rPr>
              <a:t> corpus.</a:t>
            </a:r>
            <a:endParaRPr lang="en-US" sz="2800" dirty="0">
              <a:latin typeface="Sylfaen" panose="010A0502050306030303" pitchFamily="18" charset="0"/>
            </a:endParaRPr>
          </a:p>
        </p:txBody>
      </p:sp>
      <p:pic>
        <p:nvPicPr>
          <p:cNvPr id="1026" name="Picture 2">
            <a:extLst>
              <a:ext uri="{FF2B5EF4-FFF2-40B4-BE49-F238E27FC236}">
                <a16:creationId xmlns:a16="http://schemas.microsoft.com/office/drawing/2014/main" id="{3E1C4062-A746-8280-0077-790236D47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529" y="1726176"/>
            <a:ext cx="59436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87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A2E7-2190-6B17-1B04-B16C7D991795}"/>
              </a:ext>
            </a:extLst>
          </p:cNvPr>
          <p:cNvSpPr>
            <a:spLocks noGrp="1"/>
          </p:cNvSpPr>
          <p:nvPr>
            <p:ph type="title"/>
          </p:nvPr>
        </p:nvSpPr>
        <p:spPr>
          <a:xfrm>
            <a:off x="694158" y="276771"/>
            <a:ext cx="10058400" cy="608132"/>
          </a:xfrm>
        </p:spPr>
        <p:txBody>
          <a:bodyPr>
            <a:normAutofit/>
          </a:bodyPr>
          <a:lstStyle/>
          <a:p>
            <a:r>
              <a:rPr lang="en-US" sz="3200" dirty="0">
                <a:latin typeface="Lucida Fax" panose="02060602050505020204" pitchFamily="18" charset="0"/>
              </a:rPr>
              <a:t>6. Finding frequency of individual words</a:t>
            </a:r>
          </a:p>
        </p:txBody>
      </p:sp>
      <p:pic>
        <p:nvPicPr>
          <p:cNvPr id="5" name="Content Placeholder 4">
            <a:extLst>
              <a:ext uri="{FF2B5EF4-FFF2-40B4-BE49-F238E27FC236}">
                <a16:creationId xmlns:a16="http://schemas.microsoft.com/office/drawing/2014/main" id="{76D7E102-C261-C8A9-4D44-78212FF8C5B8}"/>
              </a:ext>
            </a:extLst>
          </p:cNvPr>
          <p:cNvPicPr>
            <a:picLocks noGrp="1" noChangeAspect="1"/>
          </p:cNvPicPr>
          <p:nvPr>
            <p:ph idx="1"/>
          </p:nvPr>
        </p:nvPicPr>
        <p:blipFill rotWithShape="1">
          <a:blip r:embed="rId2"/>
          <a:srcRect l="29665" t="37284" r="5047" b="28296"/>
          <a:stretch/>
        </p:blipFill>
        <p:spPr>
          <a:xfrm>
            <a:off x="571287" y="892277"/>
            <a:ext cx="11049426" cy="3276601"/>
          </a:xfrm>
        </p:spPr>
      </p:pic>
      <p:sp>
        <p:nvSpPr>
          <p:cNvPr id="4" name="TextBox 3">
            <a:extLst>
              <a:ext uri="{FF2B5EF4-FFF2-40B4-BE49-F238E27FC236}">
                <a16:creationId xmlns:a16="http://schemas.microsoft.com/office/drawing/2014/main" id="{82742718-C21F-C360-5505-70151E3A3D4D}"/>
              </a:ext>
            </a:extLst>
          </p:cNvPr>
          <p:cNvSpPr txBox="1"/>
          <p:nvPr/>
        </p:nvSpPr>
        <p:spPr>
          <a:xfrm>
            <a:off x="694158" y="4168878"/>
            <a:ext cx="5755803" cy="523220"/>
          </a:xfrm>
          <a:prstGeom prst="rect">
            <a:avLst/>
          </a:prstGeom>
          <a:noFill/>
        </p:spPr>
        <p:txBody>
          <a:bodyPr wrap="square" rtlCol="0">
            <a:spAutoFit/>
          </a:bodyPr>
          <a:lstStyle/>
          <a:p>
            <a:r>
              <a:rPr lang="en-US" sz="2800" dirty="0">
                <a:latin typeface="Lucida Fax" panose="02060602050505020204" pitchFamily="18" charset="0"/>
              </a:rPr>
              <a:t>Challenge faced ….</a:t>
            </a:r>
            <a:endParaRPr lang="en-US" sz="2800" dirty="0"/>
          </a:p>
        </p:txBody>
      </p:sp>
      <p:sp>
        <p:nvSpPr>
          <p:cNvPr id="7" name="TextBox 6">
            <a:extLst>
              <a:ext uri="{FF2B5EF4-FFF2-40B4-BE49-F238E27FC236}">
                <a16:creationId xmlns:a16="http://schemas.microsoft.com/office/drawing/2014/main" id="{76668895-D418-D91C-1DEA-CAF6E5E77165}"/>
              </a:ext>
            </a:extLst>
          </p:cNvPr>
          <p:cNvSpPr txBox="1"/>
          <p:nvPr/>
        </p:nvSpPr>
        <p:spPr>
          <a:xfrm>
            <a:off x="806245" y="4768645"/>
            <a:ext cx="10717161" cy="1416991"/>
          </a:xfrm>
          <a:prstGeom prst="rect">
            <a:avLst/>
          </a:prstGeom>
          <a:noFill/>
        </p:spPr>
        <p:txBody>
          <a:bodyPr wrap="square" rtlCol="0">
            <a:spAutoFit/>
          </a:bodyPr>
          <a:lstStyle/>
          <a:p>
            <a:pPr>
              <a:lnSpc>
                <a:spcPct val="150000"/>
              </a:lnSpc>
            </a:pPr>
            <a:r>
              <a:rPr lang="en-US" sz="2000" b="0" i="0" u="none" strike="noStrike" dirty="0">
                <a:solidFill>
                  <a:srgbClr val="273239"/>
                </a:solidFill>
                <a:effectLst/>
                <a:highlight>
                  <a:srgbClr val="FFFFFF"/>
                </a:highlight>
                <a:latin typeface="Lucida Fax" panose="02060602050505020204" pitchFamily="18" charset="0"/>
              </a:rPr>
              <a:t> Initially we had 100 prompts in our dataset but as </a:t>
            </a:r>
            <a:r>
              <a:rPr lang="en-US" sz="2000" b="0" i="0" u="none" strike="noStrike" dirty="0" err="1">
                <a:solidFill>
                  <a:srgbClr val="273239"/>
                </a:solidFill>
                <a:effectLst/>
                <a:highlight>
                  <a:srgbClr val="FFFFFF"/>
                </a:highlight>
                <a:latin typeface="Lucida Fax" panose="02060602050505020204" pitchFamily="18" charset="0"/>
              </a:rPr>
              <a:t>word_occurrences</a:t>
            </a:r>
            <a:r>
              <a:rPr lang="en-US" sz="2000" b="0" i="0" u="none" strike="noStrike" dirty="0">
                <a:solidFill>
                  <a:srgbClr val="273239"/>
                </a:solidFill>
                <a:effectLst/>
                <a:highlight>
                  <a:srgbClr val="FFFFFF"/>
                </a:highlight>
                <a:latin typeface="Lucida Fax" panose="02060602050505020204" pitchFamily="18" charset="0"/>
              </a:rPr>
              <a:t> function was taking a lot of time to and it failed at the end so we decided to reduce our dataset to 50 </a:t>
            </a:r>
            <a:r>
              <a:rPr lang="en-US" sz="2000" b="0" i="0" u="none" strike="noStrike" dirty="0" err="1">
                <a:solidFill>
                  <a:srgbClr val="273239"/>
                </a:solidFill>
                <a:effectLst/>
                <a:highlight>
                  <a:srgbClr val="FFFFFF"/>
                </a:highlight>
                <a:latin typeface="Lucida Fax" panose="02060602050505020204" pitchFamily="18" charset="0"/>
              </a:rPr>
              <a:t>prompts.Now</a:t>
            </a:r>
            <a:r>
              <a:rPr lang="en-US" sz="2000" b="0" i="0" u="none" strike="noStrike" dirty="0">
                <a:solidFill>
                  <a:srgbClr val="273239"/>
                </a:solidFill>
                <a:effectLst/>
                <a:highlight>
                  <a:srgbClr val="FFFFFF"/>
                </a:highlight>
                <a:latin typeface="Lucida Fax" panose="02060602050505020204" pitchFamily="18" charset="0"/>
              </a:rPr>
              <a:t> we are working on 50 prompts only.</a:t>
            </a:r>
            <a:endParaRPr lang="en-US" sz="2000" dirty="0">
              <a:latin typeface="Lucida Fax" panose="02060602050505020204" pitchFamily="18" charset="0"/>
            </a:endParaRPr>
          </a:p>
        </p:txBody>
      </p:sp>
    </p:spTree>
    <p:extLst>
      <p:ext uri="{BB962C8B-B14F-4D97-AF65-F5344CB8AC3E}">
        <p14:creationId xmlns:p14="http://schemas.microsoft.com/office/powerpoint/2010/main" val="308267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5559-3926-787A-3A7A-0E1757DE23D9}"/>
              </a:ext>
            </a:extLst>
          </p:cNvPr>
          <p:cNvSpPr>
            <a:spLocks noGrp="1"/>
          </p:cNvSpPr>
          <p:nvPr>
            <p:ph type="title"/>
          </p:nvPr>
        </p:nvSpPr>
        <p:spPr>
          <a:xfrm>
            <a:off x="635164" y="286603"/>
            <a:ext cx="10058400" cy="702303"/>
          </a:xfrm>
        </p:spPr>
        <p:txBody>
          <a:bodyPr>
            <a:normAutofit/>
          </a:bodyPr>
          <a:lstStyle/>
          <a:p>
            <a:r>
              <a:rPr lang="en-US" sz="3200" dirty="0">
                <a:latin typeface="Lucida Fax" panose="02060602050505020204" pitchFamily="18" charset="0"/>
              </a:rPr>
              <a:t>7. Frequencies of word pairs</a:t>
            </a:r>
          </a:p>
        </p:txBody>
      </p:sp>
      <p:pic>
        <p:nvPicPr>
          <p:cNvPr id="5" name="Content Placeholder 4">
            <a:extLst>
              <a:ext uri="{FF2B5EF4-FFF2-40B4-BE49-F238E27FC236}">
                <a16:creationId xmlns:a16="http://schemas.microsoft.com/office/drawing/2014/main" id="{13D3CF67-9952-20EF-FA3C-1233C91CC128}"/>
              </a:ext>
            </a:extLst>
          </p:cNvPr>
          <p:cNvPicPr>
            <a:picLocks noGrp="1" noChangeAspect="1"/>
          </p:cNvPicPr>
          <p:nvPr>
            <p:ph idx="1"/>
          </p:nvPr>
        </p:nvPicPr>
        <p:blipFill rotWithShape="1">
          <a:blip r:embed="rId2"/>
          <a:srcRect l="29665" t="15446" r="5732" b="33185"/>
          <a:stretch/>
        </p:blipFill>
        <p:spPr>
          <a:xfrm>
            <a:off x="186814" y="1160207"/>
            <a:ext cx="6243484" cy="2792539"/>
          </a:xfrm>
        </p:spPr>
      </p:pic>
      <p:pic>
        <p:nvPicPr>
          <p:cNvPr id="7" name="Picture 6">
            <a:extLst>
              <a:ext uri="{FF2B5EF4-FFF2-40B4-BE49-F238E27FC236}">
                <a16:creationId xmlns:a16="http://schemas.microsoft.com/office/drawing/2014/main" id="{69C5FF7D-CFC6-7CFB-C1A4-0FA1A7A5BEF2}"/>
              </a:ext>
            </a:extLst>
          </p:cNvPr>
          <p:cNvPicPr>
            <a:picLocks noChangeAspect="1"/>
          </p:cNvPicPr>
          <p:nvPr/>
        </p:nvPicPr>
        <p:blipFill rotWithShape="1">
          <a:blip r:embed="rId3"/>
          <a:srcRect l="30161" t="12903" r="23871" b="42222"/>
          <a:stretch/>
        </p:blipFill>
        <p:spPr>
          <a:xfrm>
            <a:off x="5785074" y="3096397"/>
            <a:ext cx="6328270" cy="3474999"/>
          </a:xfrm>
          <a:prstGeom prst="rect">
            <a:avLst/>
          </a:prstGeom>
        </p:spPr>
      </p:pic>
    </p:spTree>
    <p:extLst>
      <p:ext uri="{BB962C8B-B14F-4D97-AF65-F5344CB8AC3E}">
        <p14:creationId xmlns:p14="http://schemas.microsoft.com/office/powerpoint/2010/main" val="211008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0E5A-C8F9-DD60-459A-DA89682BE99C}"/>
              </a:ext>
            </a:extLst>
          </p:cNvPr>
          <p:cNvSpPr>
            <a:spLocks noGrp="1"/>
          </p:cNvSpPr>
          <p:nvPr>
            <p:ph type="title"/>
          </p:nvPr>
        </p:nvSpPr>
        <p:spPr>
          <a:xfrm>
            <a:off x="1097280" y="286603"/>
            <a:ext cx="10058400" cy="702303"/>
          </a:xfrm>
        </p:spPr>
        <p:txBody>
          <a:bodyPr>
            <a:normAutofit/>
          </a:bodyPr>
          <a:lstStyle/>
          <a:p>
            <a:r>
              <a:rPr lang="en-US" sz="3200" dirty="0">
                <a:latin typeface="Lucida Fax" panose="02060602050505020204" pitchFamily="18" charset="0"/>
              </a:rPr>
              <a:t>Challenge faced ….</a:t>
            </a:r>
            <a:endParaRPr lang="en-US" sz="3200" dirty="0"/>
          </a:p>
        </p:txBody>
      </p:sp>
      <p:sp>
        <p:nvSpPr>
          <p:cNvPr id="3" name="Content Placeholder 2">
            <a:extLst>
              <a:ext uri="{FF2B5EF4-FFF2-40B4-BE49-F238E27FC236}">
                <a16:creationId xmlns:a16="http://schemas.microsoft.com/office/drawing/2014/main" id="{998367CA-0803-7648-6A64-D13BF12D7A03}"/>
              </a:ext>
            </a:extLst>
          </p:cNvPr>
          <p:cNvSpPr>
            <a:spLocks noGrp="1"/>
          </p:cNvSpPr>
          <p:nvPr>
            <p:ph idx="1"/>
          </p:nvPr>
        </p:nvSpPr>
        <p:spPr>
          <a:xfrm>
            <a:off x="1097280" y="1417320"/>
            <a:ext cx="10058400" cy="4023360"/>
          </a:xfrm>
        </p:spPr>
        <p:txBody>
          <a:bodyPr>
            <a:normAutofit fontScale="92500" lnSpcReduction="10000"/>
          </a:bodyPr>
          <a:lstStyle/>
          <a:p>
            <a:pPr rtl="0">
              <a:lnSpc>
                <a:spcPct val="200000"/>
              </a:lnSpc>
              <a:spcBef>
                <a:spcPts val="0"/>
              </a:spcBef>
              <a:spcAft>
                <a:spcPts val="0"/>
              </a:spcAft>
            </a:pPr>
            <a:r>
              <a:rPr lang="en-US" sz="2400" b="1" i="0" u="none" strike="noStrike" dirty="0">
                <a:solidFill>
                  <a:srgbClr val="273239"/>
                </a:solidFill>
                <a:effectLst/>
                <a:highlight>
                  <a:srgbClr val="FFFFFF"/>
                </a:highlight>
                <a:latin typeface="Sylfaen" panose="010A0502050306030303" pitchFamily="18" charset="0"/>
              </a:rPr>
              <a:t> </a:t>
            </a:r>
            <a:r>
              <a:rPr lang="en-US" sz="2400" b="0" i="0" u="none" strike="noStrike" dirty="0">
                <a:solidFill>
                  <a:srgbClr val="273239"/>
                </a:solidFill>
                <a:effectLst/>
                <a:highlight>
                  <a:srgbClr val="FFFFFF"/>
                </a:highlight>
                <a:latin typeface="Sylfaen" panose="010A0502050306030303" pitchFamily="18" charset="0"/>
              </a:rPr>
              <a:t>Initially when we took span width of 3 we got all counts to be </a:t>
            </a:r>
            <a:r>
              <a:rPr lang="en-US" sz="2400" b="0" i="0" u="none" strike="noStrike" dirty="0" err="1">
                <a:solidFill>
                  <a:srgbClr val="273239"/>
                </a:solidFill>
                <a:effectLst/>
                <a:highlight>
                  <a:srgbClr val="FFFFFF"/>
                </a:highlight>
                <a:latin typeface="Sylfaen" panose="010A0502050306030303" pitchFamily="18" charset="0"/>
              </a:rPr>
              <a:t>zero.But</a:t>
            </a:r>
            <a:r>
              <a:rPr lang="en-US" sz="2400" b="0" i="0" u="none" strike="noStrike" dirty="0">
                <a:solidFill>
                  <a:srgbClr val="273239"/>
                </a:solidFill>
                <a:effectLst/>
                <a:highlight>
                  <a:srgbClr val="FFFFFF"/>
                </a:highlight>
                <a:latin typeface="Sylfaen" panose="010A0502050306030303" pitchFamily="18" charset="0"/>
              </a:rPr>
              <a:t> as we increased our span width to 9,27,81… we got most of the count values to be </a:t>
            </a:r>
            <a:r>
              <a:rPr lang="en-US" sz="2400" b="0" i="0" u="none" strike="noStrike" dirty="0" err="1">
                <a:solidFill>
                  <a:srgbClr val="273239"/>
                </a:solidFill>
                <a:effectLst/>
                <a:highlight>
                  <a:srgbClr val="FFFFFF"/>
                </a:highlight>
                <a:latin typeface="Sylfaen" panose="010A0502050306030303" pitchFamily="18" charset="0"/>
              </a:rPr>
              <a:t>zero.At</a:t>
            </a:r>
            <a:r>
              <a:rPr lang="en-US" sz="2400" b="0" i="0" u="none" strike="noStrike" dirty="0">
                <a:solidFill>
                  <a:srgbClr val="273239"/>
                </a:solidFill>
                <a:effectLst/>
                <a:highlight>
                  <a:srgbClr val="FFFFFF"/>
                </a:highlight>
                <a:latin typeface="Sylfaen" panose="010A0502050306030303" pitchFamily="18" charset="0"/>
              </a:rPr>
              <a:t> span width of 2187 we got very less non zero values.so we picked 2187.Span width 3 and later values didn’t work because we took a subset of 100 examples of </a:t>
            </a:r>
            <a:r>
              <a:rPr lang="en-US" sz="2400" b="0" i="0" u="none" strike="noStrike" dirty="0" err="1">
                <a:solidFill>
                  <a:srgbClr val="273239"/>
                </a:solidFill>
                <a:effectLst/>
                <a:highlight>
                  <a:srgbClr val="FFFFFF"/>
                </a:highlight>
                <a:latin typeface="Sylfaen" panose="010A0502050306030303" pitchFamily="18" charset="0"/>
              </a:rPr>
              <a:t>wikipedia</a:t>
            </a:r>
            <a:r>
              <a:rPr lang="en-US" sz="2400" b="0" i="0" u="none" strike="noStrike" dirty="0">
                <a:solidFill>
                  <a:srgbClr val="273239"/>
                </a:solidFill>
                <a:effectLst/>
                <a:highlight>
                  <a:srgbClr val="FFFFFF"/>
                </a:highlight>
                <a:latin typeface="Sylfaen" panose="010A0502050306030303" pitchFamily="18" charset="0"/>
              </a:rPr>
              <a:t> corpus.</a:t>
            </a:r>
            <a:endParaRPr lang="en-US" sz="2400" b="0" dirty="0">
              <a:effectLst/>
              <a:latin typeface="Sylfaen" panose="010A0502050306030303" pitchFamily="18" charset="0"/>
            </a:endParaRPr>
          </a:p>
          <a:p>
            <a:br>
              <a:rPr lang="en-US" dirty="0"/>
            </a:br>
            <a:endParaRPr lang="en-US" dirty="0"/>
          </a:p>
        </p:txBody>
      </p:sp>
    </p:spTree>
    <p:extLst>
      <p:ext uri="{BB962C8B-B14F-4D97-AF65-F5344CB8AC3E}">
        <p14:creationId xmlns:p14="http://schemas.microsoft.com/office/powerpoint/2010/main" val="237140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6F9C-85D0-622C-233A-83945DEC5ECA}"/>
              </a:ext>
            </a:extLst>
          </p:cNvPr>
          <p:cNvSpPr>
            <a:spLocks noGrp="1"/>
          </p:cNvSpPr>
          <p:nvPr>
            <p:ph type="title"/>
          </p:nvPr>
        </p:nvSpPr>
        <p:spPr>
          <a:xfrm>
            <a:off x="501445" y="286603"/>
            <a:ext cx="10654235" cy="702303"/>
          </a:xfrm>
        </p:spPr>
        <p:txBody>
          <a:bodyPr>
            <a:normAutofit/>
          </a:bodyPr>
          <a:lstStyle/>
          <a:p>
            <a:r>
              <a:rPr lang="en-US" sz="3200" dirty="0">
                <a:latin typeface="Lucida Fax" panose="02060602050505020204" pitchFamily="18" charset="0"/>
              </a:rPr>
              <a:t>8. Finding Collocation score and getting the senses </a:t>
            </a:r>
          </a:p>
        </p:txBody>
      </p:sp>
      <p:pic>
        <p:nvPicPr>
          <p:cNvPr id="5" name="Content Placeholder 4">
            <a:extLst>
              <a:ext uri="{FF2B5EF4-FFF2-40B4-BE49-F238E27FC236}">
                <a16:creationId xmlns:a16="http://schemas.microsoft.com/office/drawing/2014/main" id="{FFF4D176-5854-E7DF-BF31-C6586A8E8E9C}"/>
              </a:ext>
            </a:extLst>
          </p:cNvPr>
          <p:cNvPicPr>
            <a:picLocks noGrp="1" noChangeAspect="1"/>
          </p:cNvPicPr>
          <p:nvPr>
            <p:ph idx="1"/>
          </p:nvPr>
        </p:nvPicPr>
        <p:blipFill rotWithShape="1">
          <a:blip r:embed="rId2"/>
          <a:srcRect l="25279" t="15397" r="15015" b="32982"/>
          <a:stretch/>
        </p:blipFill>
        <p:spPr>
          <a:xfrm>
            <a:off x="501444" y="988905"/>
            <a:ext cx="10571839" cy="5141341"/>
          </a:xfrm>
        </p:spPr>
      </p:pic>
    </p:spTree>
    <p:extLst>
      <p:ext uri="{BB962C8B-B14F-4D97-AF65-F5344CB8AC3E}">
        <p14:creationId xmlns:p14="http://schemas.microsoft.com/office/powerpoint/2010/main" val="108138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8B172A-84B3-476A-41E2-0F8C2561C4B6}"/>
              </a:ext>
            </a:extLst>
          </p:cNvPr>
          <p:cNvPicPr>
            <a:picLocks noGrp="1" noChangeAspect="1"/>
          </p:cNvPicPr>
          <p:nvPr>
            <p:ph idx="1"/>
          </p:nvPr>
        </p:nvPicPr>
        <p:blipFill rotWithShape="1">
          <a:blip r:embed="rId2"/>
          <a:srcRect l="30637" t="34762" r="6063" b="26620"/>
          <a:stretch/>
        </p:blipFill>
        <p:spPr>
          <a:xfrm>
            <a:off x="157316" y="1101213"/>
            <a:ext cx="11718256" cy="4021394"/>
          </a:xfrm>
        </p:spPr>
      </p:pic>
    </p:spTree>
    <p:extLst>
      <p:ext uri="{BB962C8B-B14F-4D97-AF65-F5344CB8AC3E}">
        <p14:creationId xmlns:p14="http://schemas.microsoft.com/office/powerpoint/2010/main" val="42270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4043-15C4-630E-59F1-52E9D833E7DD}"/>
              </a:ext>
            </a:extLst>
          </p:cNvPr>
          <p:cNvSpPr>
            <a:spLocks noGrp="1"/>
          </p:cNvSpPr>
          <p:nvPr>
            <p:ph type="title"/>
          </p:nvPr>
        </p:nvSpPr>
        <p:spPr>
          <a:xfrm>
            <a:off x="361131" y="286604"/>
            <a:ext cx="10794549" cy="608132"/>
          </a:xfrm>
        </p:spPr>
        <p:txBody>
          <a:bodyPr>
            <a:normAutofit/>
          </a:bodyPr>
          <a:lstStyle/>
          <a:p>
            <a:r>
              <a:rPr lang="en-US" sz="3200" dirty="0">
                <a:latin typeface="Lucida Fax" panose="02060602050505020204" pitchFamily="18" charset="0"/>
              </a:rPr>
              <a:t>9. Senses</a:t>
            </a:r>
          </a:p>
        </p:txBody>
      </p:sp>
      <p:pic>
        <p:nvPicPr>
          <p:cNvPr id="5" name="Content Placeholder 4">
            <a:extLst>
              <a:ext uri="{FF2B5EF4-FFF2-40B4-BE49-F238E27FC236}">
                <a16:creationId xmlns:a16="http://schemas.microsoft.com/office/drawing/2014/main" id="{D6CBAC66-9E2A-CD64-4F15-A34363DF42B6}"/>
              </a:ext>
            </a:extLst>
          </p:cNvPr>
          <p:cNvPicPr>
            <a:picLocks noGrp="1" noChangeAspect="1"/>
          </p:cNvPicPr>
          <p:nvPr>
            <p:ph idx="1"/>
          </p:nvPr>
        </p:nvPicPr>
        <p:blipFill rotWithShape="1">
          <a:blip r:embed="rId2"/>
          <a:srcRect l="23629" t="20324" r="3892" b="26648"/>
          <a:stretch/>
        </p:blipFill>
        <p:spPr>
          <a:xfrm>
            <a:off x="361131" y="1130711"/>
            <a:ext cx="11634960" cy="4788309"/>
          </a:xfrm>
        </p:spPr>
      </p:pic>
    </p:spTree>
    <p:extLst>
      <p:ext uri="{BB962C8B-B14F-4D97-AF65-F5344CB8AC3E}">
        <p14:creationId xmlns:p14="http://schemas.microsoft.com/office/powerpoint/2010/main" val="98101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4F51-14EE-C518-2E59-A472FD9604F6}"/>
              </a:ext>
            </a:extLst>
          </p:cNvPr>
          <p:cNvSpPr>
            <a:spLocks noGrp="1"/>
          </p:cNvSpPr>
          <p:nvPr>
            <p:ph type="title"/>
          </p:nvPr>
        </p:nvSpPr>
        <p:spPr>
          <a:xfrm>
            <a:off x="1097280" y="286604"/>
            <a:ext cx="10058400" cy="578636"/>
          </a:xfrm>
        </p:spPr>
        <p:txBody>
          <a:bodyPr>
            <a:normAutofit/>
          </a:bodyPr>
          <a:lstStyle/>
          <a:p>
            <a:r>
              <a:rPr lang="en-US" sz="3200" dirty="0">
                <a:latin typeface="Lucida Fax" panose="02060602050505020204" pitchFamily="18" charset="0"/>
              </a:rPr>
              <a:t>Conclusion and future scope</a:t>
            </a:r>
          </a:p>
        </p:txBody>
      </p:sp>
      <p:sp>
        <p:nvSpPr>
          <p:cNvPr id="3" name="Content Placeholder 2">
            <a:extLst>
              <a:ext uri="{FF2B5EF4-FFF2-40B4-BE49-F238E27FC236}">
                <a16:creationId xmlns:a16="http://schemas.microsoft.com/office/drawing/2014/main" id="{ADAAD6AE-7B2C-BDF3-A93B-4C943732D622}"/>
              </a:ext>
            </a:extLst>
          </p:cNvPr>
          <p:cNvSpPr>
            <a:spLocks noGrp="1"/>
          </p:cNvSpPr>
          <p:nvPr>
            <p:ph idx="1"/>
          </p:nvPr>
        </p:nvSpPr>
        <p:spPr>
          <a:xfrm>
            <a:off x="1097280" y="1267097"/>
            <a:ext cx="10058400" cy="4779741"/>
          </a:xfrm>
        </p:spPr>
        <p:txBody>
          <a:bodyPr>
            <a:normAutofit/>
          </a:bodyPr>
          <a:lstStyle/>
          <a:p>
            <a:pPr>
              <a:lnSpc>
                <a:spcPct val="150000"/>
              </a:lnSpc>
            </a:pPr>
            <a:r>
              <a:rPr lang="en-US" sz="2400" b="0" i="0" dirty="0">
                <a:solidFill>
                  <a:srgbClr val="0D0D0D"/>
                </a:solidFill>
                <a:effectLst/>
                <a:highlight>
                  <a:srgbClr val="FFFFFF"/>
                </a:highlight>
                <a:latin typeface="Söhne"/>
              </a:rPr>
              <a:t>As a result of encountering challenges during the aforementioned steps, we were constrained to operate with smaller datasets, which unfortunately yielded suboptimal outcomes.</a:t>
            </a:r>
          </a:p>
          <a:p>
            <a:pPr>
              <a:lnSpc>
                <a:spcPct val="150000"/>
              </a:lnSpc>
            </a:pPr>
            <a:r>
              <a:rPr lang="en-US" sz="2400" b="0" i="0" dirty="0">
                <a:solidFill>
                  <a:srgbClr val="0D0D0D"/>
                </a:solidFill>
                <a:effectLst/>
                <a:highlight>
                  <a:srgbClr val="FFFFFF"/>
                </a:highlight>
                <a:latin typeface="Söhne"/>
              </a:rPr>
              <a:t>However, if we have access to more powerful computers, we can analyze the entire Wikipedia collection and use a larger dataset of prompts.</a:t>
            </a:r>
            <a:endParaRPr lang="en-US" sz="2400" dirty="0">
              <a:solidFill>
                <a:srgbClr val="0D0D0D"/>
              </a:solidFill>
              <a:highlight>
                <a:srgbClr val="FFFFFF"/>
              </a:highlight>
              <a:latin typeface="Söhne"/>
            </a:endParaRPr>
          </a:p>
          <a:p>
            <a:pPr>
              <a:lnSpc>
                <a:spcPct val="150000"/>
              </a:lnSpc>
            </a:pPr>
            <a:r>
              <a:rPr lang="en-US" sz="2400" b="0" i="0" dirty="0">
                <a:solidFill>
                  <a:srgbClr val="0D0D0D"/>
                </a:solidFill>
                <a:effectLst/>
                <a:highlight>
                  <a:srgbClr val="FFFFFF"/>
                </a:highlight>
                <a:latin typeface="Söhne"/>
              </a:rPr>
              <a:t>This advancement is expected to significantly enhance our results, offering a more comprehensive and impactful analysis.</a:t>
            </a:r>
            <a:endParaRPr lang="en-US" sz="2400" dirty="0"/>
          </a:p>
        </p:txBody>
      </p:sp>
    </p:spTree>
    <p:extLst>
      <p:ext uri="{BB962C8B-B14F-4D97-AF65-F5344CB8AC3E}">
        <p14:creationId xmlns:p14="http://schemas.microsoft.com/office/powerpoint/2010/main" val="233707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713822" y="533909"/>
            <a:ext cx="10058400" cy="883436"/>
          </a:xfrm>
        </p:spPr>
        <p:txBody>
          <a:bodyPr>
            <a:normAutofit/>
          </a:bodyPr>
          <a:lstStyle/>
          <a:p>
            <a:r>
              <a:rPr lang="en-US" sz="2800" dirty="0">
                <a:latin typeface="Lucida Fax" panose="02060602050505020204" pitchFamily="18" charset="0"/>
              </a:rPr>
              <a:t>The challenge of lexical ambiguity in prompts</a:t>
            </a:r>
          </a:p>
        </p:txBody>
      </p:sp>
      <p:sp>
        <p:nvSpPr>
          <p:cNvPr id="4" name="Content Placeholder 3">
            <a:extLst>
              <a:ext uri="{FF2B5EF4-FFF2-40B4-BE49-F238E27FC236}">
                <a16:creationId xmlns:a16="http://schemas.microsoft.com/office/drawing/2014/main" id="{D9EAB158-BED1-1C17-D167-9424CFCB5907}"/>
              </a:ext>
            </a:extLst>
          </p:cNvPr>
          <p:cNvSpPr>
            <a:spLocks noGrp="1"/>
          </p:cNvSpPr>
          <p:nvPr>
            <p:ph idx="1"/>
          </p:nvPr>
        </p:nvSpPr>
        <p:spPr>
          <a:xfrm>
            <a:off x="713822" y="1750142"/>
            <a:ext cx="10058400" cy="4384421"/>
          </a:xfrm>
        </p:spPr>
        <p:txBody>
          <a:bodyPr/>
          <a:lstStyle/>
          <a:p>
            <a:r>
              <a:rPr lang="en-US" dirty="0"/>
              <a:t>Lexical ambiguity, where words or phrases have multiple meanings, poses a significant challenge for Natural Language Processing (NLP) models.</a:t>
            </a:r>
          </a:p>
          <a:p>
            <a:r>
              <a:rPr lang="en-US" dirty="0"/>
              <a:t>1. Misinterpretations</a:t>
            </a:r>
          </a:p>
          <a:p>
            <a:r>
              <a:rPr lang="en-US" dirty="0"/>
              <a:t>2. Unintended Outputs</a:t>
            </a:r>
          </a:p>
          <a:p>
            <a:r>
              <a:rPr lang="en-US" dirty="0"/>
              <a:t>3. Inaccurate Results</a:t>
            </a:r>
          </a:p>
          <a:p>
            <a:r>
              <a:rPr lang="en-US" dirty="0"/>
              <a:t>4. Wasted Resources      </a:t>
            </a:r>
          </a:p>
          <a:p>
            <a:r>
              <a:rPr lang="en-US" dirty="0"/>
              <a:t>5. Communication Breakdown</a:t>
            </a:r>
          </a:p>
        </p:txBody>
      </p:sp>
      <p:sp>
        <p:nvSpPr>
          <p:cNvPr id="3" name="AutoShape 2" descr="Image of ">
            <a:extLst>
              <a:ext uri="{FF2B5EF4-FFF2-40B4-BE49-F238E27FC236}">
                <a16:creationId xmlns:a16="http://schemas.microsoft.com/office/drawing/2014/main" id="{80323680-5389-F996-A9B6-7D88C25617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B2AAAB09-930F-3982-0FF7-2BEAD0D45991}"/>
              </a:ext>
            </a:extLst>
          </p:cNvPr>
          <p:cNvPicPr>
            <a:picLocks noChangeAspect="1"/>
          </p:cNvPicPr>
          <p:nvPr/>
        </p:nvPicPr>
        <p:blipFill>
          <a:blip r:embed="rId2"/>
          <a:stretch>
            <a:fillRect/>
          </a:stretch>
        </p:blipFill>
        <p:spPr>
          <a:xfrm>
            <a:off x="4721942" y="2802193"/>
            <a:ext cx="3052916" cy="3052916"/>
          </a:xfrm>
          <a:prstGeom prst="rect">
            <a:avLst/>
          </a:prstGeom>
        </p:spPr>
      </p:pic>
      <p:pic>
        <p:nvPicPr>
          <p:cNvPr id="9" name="Picture 8">
            <a:extLst>
              <a:ext uri="{FF2B5EF4-FFF2-40B4-BE49-F238E27FC236}">
                <a16:creationId xmlns:a16="http://schemas.microsoft.com/office/drawing/2014/main" id="{F9326B14-1E33-90B6-BB8E-D037C66515BB}"/>
              </a:ext>
            </a:extLst>
          </p:cNvPr>
          <p:cNvPicPr>
            <a:picLocks noChangeAspect="1"/>
          </p:cNvPicPr>
          <p:nvPr/>
        </p:nvPicPr>
        <p:blipFill>
          <a:blip r:embed="rId3"/>
          <a:stretch>
            <a:fillRect/>
          </a:stretch>
        </p:blipFill>
        <p:spPr>
          <a:xfrm>
            <a:off x="8123903" y="2802193"/>
            <a:ext cx="3052916" cy="3052916"/>
          </a:xfrm>
          <a:prstGeom prst="rect">
            <a:avLst/>
          </a:prstGeom>
        </p:spPr>
      </p:pic>
    </p:spTree>
    <p:extLst>
      <p:ext uri="{BB962C8B-B14F-4D97-AF65-F5344CB8AC3E}">
        <p14:creationId xmlns:p14="http://schemas.microsoft.com/office/powerpoint/2010/main" val="248254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8B54-7EEE-8DC0-3616-2375CC25A87F}"/>
              </a:ext>
            </a:extLst>
          </p:cNvPr>
          <p:cNvSpPr>
            <a:spLocks noGrp="1"/>
          </p:cNvSpPr>
          <p:nvPr>
            <p:ph type="title"/>
          </p:nvPr>
        </p:nvSpPr>
        <p:spPr>
          <a:xfrm>
            <a:off x="1097280" y="286603"/>
            <a:ext cx="10058400" cy="702303"/>
          </a:xfrm>
        </p:spPr>
        <p:txBody>
          <a:bodyPr>
            <a:normAutofit/>
          </a:bodyPr>
          <a:lstStyle/>
          <a:p>
            <a:r>
              <a:rPr lang="en-US" sz="3200" dirty="0">
                <a:latin typeface="Lucida Fax" panose="02060602050505020204" pitchFamily="18" charset="0"/>
              </a:rPr>
              <a:t>Reference</a:t>
            </a:r>
          </a:p>
        </p:txBody>
      </p:sp>
      <p:sp>
        <p:nvSpPr>
          <p:cNvPr id="3" name="Content Placeholder 2">
            <a:extLst>
              <a:ext uri="{FF2B5EF4-FFF2-40B4-BE49-F238E27FC236}">
                <a16:creationId xmlns:a16="http://schemas.microsoft.com/office/drawing/2014/main" id="{49431146-2664-76F7-5C65-51A8AE43ED46}"/>
              </a:ext>
            </a:extLst>
          </p:cNvPr>
          <p:cNvSpPr>
            <a:spLocks noGrp="1"/>
          </p:cNvSpPr>
          <p:nvPr>
            <p:ph idx="1"/>
          </p:nvPr>
        </p:nvSpPr>
        <p:spPr/>
        <p:txBody>
          <a:bodyPr/>
          <a:lstStyle/>
          <a:p>
            <a:r>
              <a:rPr lang="en-US" dirty="0"/>
              <a:t>[1] </a:t>
            </a:r>
            <a:r>
              <a:rPr lang="en-US" dirty="0">
                <a:hlinkClick r:id="rId2"/>
              </a:rPr>
              <a:t>https://www.sciencedirect.com/science/article/pii/S1319157821002007</a:t>
            </a:r>
            <a:endParaRPr lang="en-US" dirty="0"/>
          </a:p>
          <a:p>
            <a:endParaRPr lang="en-US" dirty="0"/>
          </a:p>
        </p:txBody>
      </p:sp>
    </p:spTree>
    <p:extLst>
      <p:ext uri="{BB962C8B-B14F-4D97-AF65-F5344CB8AC3E}">
        <p14:creationId xmlns:p14="http://schemas.microsoft.com/office/powerpoint/2010/main" val="404309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3E78-F650-87D7-3E99-C1A095E572A4}"/>
              </a:ext>
            </a:extLst>
          </p:cNvPr>
          <p:cNvSpPr>
            <a:spLocks noGrp="1"/>
          </p:cNvSpPr>
          <p:nvPr>
            <p:ph type="title"/>
          </p:nvPr>
        </p:nvSpPr>
        <p:spPr>
          <a:xfrm>
            <a:off x="762984" y="1978243"/>
            <a:ext cx="10058400" cy="1450757"/>
          </a:xfrm>
        </p:spPr>
        <p:txBody>
          <a:bodyPr>
            <a:normAutofit/>
          </a:bodyPr>
          <a:lstStyle/>
          <a:p>
            <a:pPr algn="ctr"/>
            <a:r>
              <a:rPr lang="en-US" sz="6600" dirty="0"/>
              <a:t>THANK YOU</a:t>
            </a:r>
          </a:p>
        </p:txBody>
      </p:sp>
    </p:spTree>
    <p:extLst>
      <p:ext uri="{BB962C8B-B14F-4D97-AF65-F5344CB8AC3E}">
        <p14:creationId xmlns:p14="http://schemas.microsoft.com/office/powerpoint/2010/main" val="378417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22BC-6D4C-4973-977A-3CA9B2FC326E}"/>
              </a:ext>
            </a:extLst>
          </p:cNvPr>
          <p:cNvSpPr>
            <a:spLocks noGrp="1"/>
          </p:cNvSpPr>
          <p:nvPr>
            <p:ph type="title"/>
          </p:nvPr>
        </p:nvSpPr>
        <p:spPr>
          <a:xfrm>
            <a:off x="527009" y="286604"/>
            <a:ext cx="10058400" cy="1040752"/>
          </a:xfrm>
        </p:spPr>
        <p:txBody>
          <a:bodyPr>
            <a:normAutofit/>
          </a:bodyPr>
          <a:lstStyle/>
          <a:p>
            <a:r>
              <a:rPr lang="en-US" sz="3200" dirty="0">
                <a:latin typeface="Lucida Fax" panose="02060602050505020204" pitchFamily="18" charset="0"/>
              </a:rPr>
              <a:t>Sharper Instructions, Clearer Results: Benefits of Disambiguating Prompts</a:t>
            </a:r>
          </a:p>
        </p:txBody>
      </p:sp>
      <p:sp>
        <p:nvSpPr>
          <p:cNvPr id="3" name="Content Placeholder 2">
            <a:extLst>
              <a:ext uri="{FF2B5EF4-FFF2-40B4-BE49-F238E27FC236}">
                <a16:creationId xmlns:a16="http://schemas.microsoft.com/office/drawing/2014/main" id="{F2CD0170-C903-965A-2CC1-80F0F0B2DF08}"/>
              </a:ext>
            </a:extLst>
          </p:cNvPr>
          <p:cNvSpPr>
            <a:spLocks noGrp="1"/>
          </p:cNvSpPr>
          <p:nvPr>
            <p:ph idx="1"/>
          </p:nvPr>
        </p:nvSpPr>
        <p:spPr>
          <a:xfrm>
            <a:off x="527009" y="1796574"/>
            <a:ext cx="5834462" cy="4023360"/>
          </a:xfrm>
        </p:spPr>
        <p:txBody>
          <a:bodyPr/>
          <a:lstStyle/>
          <a:p>
            <a:pPr marL="457200" indent="-457200">
              <a:buFont typeface="+mj-lt"/>
              <a:buAutoNum type="arabicPeriod"/>
            </a:pPr>
            <a:r>
              <a:rPr lang="en-US" dirty="0"/>
              <a:t>Clearer prompts lead to more accurate outputs from NLP models.</a:t>
            </a:r>
          </a:p>
          <a:p>
            <a:pPr marL="457200" indent="-457200">
              <a:buFont typeface="+mj-lt"/>
              <a:buAutoNum type="arabicPeriod"/>
            </a:pPr>
            <a:r>
              <a:rPr lang="en-US" dirty="0"/>
              <a:t>Disambiguated prompts reduce the need for rework and debugging</a:t>
            </a:r>
          </a:p>
          <a:p>
            <a:pPr marL="457200" indent="-457200">
              <a:buFont typeface="+mj-lt"/>
              <a:buAutoNum type="arabicPeriod"/>
            </a:pPr>
            <a:r>
              <a:rPr lang="en-US" dirty="0"/>
              <a:t>By tackling ambiguity, you unlock the full potential of your NLP models to deliver accurate and reliable results</a:t>
            </a:r>
          </a:p>
          <a:p>
            <a:pPr marL="457200" indent="-457200">
              <a:buFont typeface="+mj-lt"/>
              <a:buAutoNum type="arabicPeriod"/>
            </a:pPr>
            <a:r>
              <a:rPr lang="en-US" dirty="0"/>
              <a:t>Users are more likely to trust and rely on NLP tools when they receive consistent and accurate outputs</a:t>
            </a:r>
          </a:p>
        </p:txBody>
      </p:sp>
      <p:pic>
        <p:nvPicPr>
          <p:cNvPr id="5" name="Picture 4">
            <a:extLst>
              <a:ext uri="{FF2B5EF4-FFF2-40B4-BE49-F238E27FC236}">
                <a16:creationId xmlns:a16="http://schemas.microsoft.com/office/drawing/2014/main" id="{68D8CE60-8C7D-4928-1749-8A0A1F4C32FA}"/>
              </a:ext>
            </a:extLst>
          </p:cNvPr>
          <p:cNvPicPr>
            <a:picLocks noChangeAspect="1"/>
          </p:cNvPicPr>
          <p:nvPr/>
        </p:nvPicPr>
        <p:blipFill>
          <a:blip r:embed="rId2"/>
          <a:stretch>
            <a:fillRect/>
          </a:stretch>
        </p:blipFill>
        <p:spPr>
          <a:xfrm>
            <a:off x="7386484" y="2543826"/>
            <a:ext cx="2996381" cy="2996381"/>
          </a:xfrm>
          <a:prstGeom prst="rect">
            <a:avLst/>
          </a:prstGeom>
        </p:spPr>
      </p:pic>
    </p:spTree>
    <p:extLst>
      <p:ext uri="{BB962C8B-B14F-4D97-AF65-F5344CB8AC3E}">
        <p14:creationId xmlns:p14="http://schemas.microsoft.com/office/powerpoint/2010/main" val="101145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740A-E280-DC1B-7C14-306C51B86CA8}"/>
              </a:ext>
            </a:extLst>
          </p:cNvPr>
          <p:cNvSpPr>
            <a:spLocks noGrp="1"/>
          </p:cNvSpPr>
          <p:nvPr>
            <p:ph type="title"/>
          </p:nvPr>
        </p:nvSpPr>
        <p:spPr>
          <a:xfrm>
            <a:off x="920300" y="325932"/>
            <a:ext cx="10058400" cy="702303"/>
          </a:xfrm>
        </p:spPr>
        <p:txBody>
          <a:bodyPr>
            <a:normAutofit/>
          </a:bodyPr>
          <a:lstStyle/>
          <a:p>
            <a:r>
              <a:rPr lang="en-US" sz="3200" dirty="0">
                <a:latin typeface="Lucida Fax" panose="02060602050505020204" pitchFamily="18" charset="0"/>
              </a:rPr>
              <a:t>Technique used for disambiguation</a:t>
            </a:r>
          </a:p>
        </p:txBody>
      </p:sp>
      <p:sp>
        <p:nvSpPr>
          <p:cNvPr id="3" name="Content Placeholder 2">
            <a:extLst>
              <a:ext uri="{FF2B5EF4-FFF2-40B4-BE49-F238E27FC236}">
                <a16:creationId xmlns:a16="http://schemas.microsoft.com/office/drawing/2014/main" id="{125003D1-762C-5AE4-0589-904D4C5472B4}"/>
              </a:ext>
            </a:extLst>
          </p:cNvPr>
          <p:cNvSpPr>
            <a:spLocks noGrp="1"/>
          </p:cNvSpPr>
          <p:nvPr>
            <p:ph idx="1"/>
          </p:nvPr>
        </p:nvSpPr>
        <p:spPr>
          <a:xfrm>
            <a:off x="1066800" y="1133550"/>
            <a:ext cx="10058400" cy="4590900"/>
          </a:xfrm>
        </p:spPr>
        <p:txBody>
          <a:bodyPr/>
          <a:lstStyle/>
          <a:p>
            <a:pPr marL="0" indent="0" algn="l">
              <a:lnSpc>
                <a:spcPct val="200000"/>
              </a:lnSpc>
              <a:buNone/>
            </a:pPr>
            <a:r>
              <a:rPr lang="en-US" sz="2400" b="1" i="0" u="none" strike="noStrike" baseline="0" dirty="0">
                <a:solidFill>
                  <a:schemeClr val="accent1">
                    <a:lumMod val="50000"/>
                  </a:schemeClr>
                </a:solidFill>
                <a:latin typeface="Comfortaa-Medium"/>
              </a:rPr>
              <a:t>WSD method to find the correct sense of a word present in  a sentence : </a:t>
            </a:r>
          </a:p>
          <a:p>
            <a:pPr marL="0" indent="0" algn="l">
              <a:lnSpc>
                <a:spcPct val="150000"/>
              </a:lnSpc>
              <a:buNone/>
            </a:pPr>
            <a:r>
              <a:rPr lang="en-US" sz="1800" b="0" i="0" u="none" strike="noStrike" baseline="0" dirty="0">
                <a:solidFill>
                  <a:srgbClr val="374151"/>
                </a:solidFill>
                <a:latin typeface="Comfortaa-Medium"/>
              </a:rPr>
              <a:t>The method uses both the WordNet lexical dictionary and the Wikipedia corpus. Initially, we find all the probable senses of the target word using WordNet. For each of the words present in a sense, we calculate the collocation extraction score with the other words in the sentence. </a:t>
            </a:r>
            <a:r>
              <a:rPr lang="en-US" sz="1800" b="0" i="0" u="none" strike="noStrike" baseline="0" dirty="0">
                <a:latin typeface="AdvGulliv-R"/>
              </a:rPr>
              <a:t>The collocation extraction score finds the probability of the occurrence of two words together in the Wikipedia corpus. The maximum collocation extraction score assigns the proper sense for that context of the sentence.</a:t>
            </a:r>
            <a:endParaRPr lang="en-US" sz="1800" b="0" i="0" u="none" strike="noStrike" baseline="0" dirty="0">
              <a:solidFill>
                <a:srgbClr val="374151"/>
              </a:solidFill>
              <a:latin typeface="Comfortaa-Medium"/>
            </a:endParaRPr>
          </a:p>
          <a:p>
            <a:pPr marL="0" indent="0" algn="l">
              <a:lnSpc>
                <a:spcPct val="150000"/>
              </a:lnSpc>
              <a:buNone/>
            </a:pPr>
            <a:endParaRPr lang="en-US" dirty="0"/>
          </a:p>
        </p:txBody>
      </p:sp>
      <p:pic>
        <p:nvPicPr>
          <p:cNvPr id="5" name="Picture 4">
            <a:extLst>
              <a:ext uri="{FF2B5EF4-FFF2-40B4-BE49-F238E27FC236}">
                <a16:creationId xmlns:a16="http://schemas.microsoft.com/office/drawing/2014/main" id="{6E7FCD25-9E14-364A-B3DB-7DFE178F2BF8}"/>
              </a:ext>
            </a:extLst>
          </p:cNvPr>
          <p:cNvPicPr>
            <a:picLocks noChangeAspect="1"/>
          </p:cNvPicPr>
          <p:nvPr/>
        </p:nvPicPr>
        <p:blipFill rotWithShape="1">
          <a:blip r:embed="rId2"/>
          <a:srcRect t="17953"/>
          <a:stretch/>
        </p:blipFill>
        <p:spPr>
          <a:xfrm>
            <a:off x="2947897" y="4404852"/>
            <a:ext cx="6176374" cy="1568244"/>
          </a:xfrm>
          <a:prstGeom prst="rect">
            <a:avLst/>
          </a:prstGeom>
        </p:spPr>
      </p:pic>
    </p:spTree>
    <p:extLst>
      <p:ext uri="{BB962C8B-B14F-4D97-AF65-F5344CB8AC3E}">
        <p14:creationId xmlns:p14="http://schemas.microsoft.com/office/powerpoint/2010/main" val="26636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2109-E887-8A7C-C9A8-A3F034351D3E}"/>
              </a:ext>
            </a:extLst>
          </p:cNvPr>
          <p:cNvSpPr>
            <a:spLocks noGrp="1"/>
          </p:cNvSpPr>
          <p:nvPr>
            <p:ph type="title"/>
          </p:nvPr>
        </p:nvSpPr>
        <p:spPr>
          <a:xfrm>
            <a:off x="1097280" y="286603"/>
            <a:ext cx="10058400" cy="702303"/>
          </a:xfrm>
        </p:spPr>
        <p:txBody>
          <a:bodyPr>
            <a:normAutofit/>
          </a:bodyPr>
          <a:lstStyle/>
          <a:p>
            <a:r>
              <a:rPr lang="en-US" sz="3200" dirty="0">
                <a:latin typeface="Lucida Fax" panose="02060602050505020204" pitchFamily="18" charset="0"/>
              </a:rPr>
              <a:t>Algorithm </a:t>
            </a:r>
          </a:p>
        </p:txBody>
      </p:sp>
      <p:pic>
        <p:nvPicPr>
          <p:cNvPr id="5" name="Content Placeholder 4">
            <a:extLst>
              <a:ext uri="{FF2B5EF4-FFF2-40B4-BE49-F238E27FC236}">
                <a16:creationId xmlns:a16="http://schemas.microsoft.com/office/drawing/2014/main" id="{21560329-D65D-50BA-8D05-1C25FEE41EB5}"/>
              </a:ext>
            </a:extLst>
          </p:cNvPr>
          <p:cNvPicPr>
            <a:picLocks noGrp="1" noChangeAspect="1"/>
          </p:cNvPicPr>
          <p:nvPr>
            <p:ph idx="1"/>
          </p:nvPr>
        </p:nvPicPr>
        <p:blipFill rotWithShape="1">
          <a:blip r:embed="rId2"/>
          <a:srcRect l="31757" t="20560" r="11748" b="15884"/>
          <a:stretch/>
        </p:blipFill>
        <p:spPr>
          <a:xfrm>
            <a:off x="969461" y="1159503"/>
            <a:ext cx="8489172" cy="5120717"/>
          </a:xfrm>
        </p:spPr>
      </p:pic>
    </p:spTree>
    <p:extLst>
      <p:ext uri="{BB962C8B-B14F-4D97-AF65-F5344CB8AC3E}">
        <p14:creationId xmlns:p14="http://schemas.microsoft.com/office/powerpoint/2010/main" val="33150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0FE-3BA6-8398-45DE-C7010089F0CE}"/>
              </a:ext>
            </a:extLst>
          </p:cNvPr>
          <p:cNvSpPr>
            <a:spLocks noGrp="1"/>
          </p:cNvSpPr>
          <p:nvPr>
            <p:ph type="title"/>
          </p:nvPr>
        </p:nvSpPr>
        <p:spPr>
          <a:xfrm>
            <a:off x="963560" y="234031"/>
            <a:ext cx="9906001" cy="611544"/>
          </a:xfrm>
        </p:spPr>
        <p:txBody>
          <a:bodyPr>
            <a:normAutofit/>
          </a:bodyPr>
          <a:lstStyle/>
          <a:p>
            <a:r>
              <a:rPr lang="en-US" sz="3200" dirty="0">
                <a:latin typeface="Lucida Fax" panose="02060602050505020204" pitchFamily="18" charset="0"/>
              </a:rPr>
              <a:t>1. Lexical and syntactic processing</a:t>
            </a:r>
          </a:p>
        </p:txBody>
      </p:sp>
      <p:pic>
        <p:nvPicPr>
          <p:cNvPr id="5" name="Content Placeholder 4">
            <a:extLst>
              <a:ext uri="{FF2B5EF4-FFF2-40B4-BE49-F238E27FC236}">
                <a16:creationId xmlns:a16="http://schemas.microsoft.com/office/drawing/2014/main" id="{38CB2A43-AB9C-1399-39EB-EF1E7641AFAE}"/>
              </a:ext>
            </a:extLst>
          </p:cNvPr>
          <p:cNvPicPr>
            <a:picLocks noGrp="1" noChangeAspect="1"/>
          </p:cNvPicPr>
          <p:nvPr>
            <p:ph idx="1"/>
          </p:nvPr>
        </p:nvPicPr>
        <p:blipFill rotWithShape="1">
          <a:blip r:embed="rId2"/>
          <a:srcRect l="3562" t="25151" r="37652" b="8242"/>
          <a:stretch/>
        </p:blipFill>
        <p:spPr>
          <a:xfrm>
            <a:off x="963560" y="1170038"/>
            <a:ext cx="7826479" cy="4994788"/>
          </a:xfrm>
        </p:spPr>
      </p:pic>
    </p:spTree>
    <p:extLst>
      <p:ext uri="{BB962C8B-B14F-4D97-AF65-F5344CB8AC3E}">
        <p14:creationId xmlns:p14="http://schemas.microsoft.com/office/powerpoint/2010/main" val="413550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D7A9CC-DBA2-197E-F28B-30EDC18A1327}"/>
              </a:ext>
            </a:extLst>
          </p:cNvPr>
          <p:cNvPicPr>
            <a:picLocks noChangeAspect="1"/>
          </p:cNvPicPr>
          <p:nvPr/>
        </p:nvPicPr>
        <p:blipFill rotWithShape="1">
          <a:blip r:embed="rId2"/>
          <a:srcRect l="3388" t="27599" r="22880" b="38924"/>
          <a:stretch/>
        </p:blipFill>
        <p:spPr>
          <a:xfrm>
            <a:off x="94855" y="1528914"/>
            <a:ext cx="11684361" cy="2984092"/>
          </a:xfrm>
          <a:prstGeom prst="rect">
            <a:avLst/>
          </a:prstGeom>
        </p:spPr>
      </p:pic>
    </p:spTree>
    <p:extLst>
      <p:ext uri="{BB962C8B-B14F-4D97-AF65-F5344CB8AC3E}">
        <p14:creationId xmlns:p14="http://schemas.microsoft.com/office/powerpoint/2010/main" val="67715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AEC3-A5CA-C906-9916-8E85B0964053}"/>
              </a:ext>
            </a:extLst>
          </p:cNvPr>
          <p:cNvSpPr>
            <a:spLocks noGrp="1"/>
          </p:cNvSpPr>
          <p:nvPr>
            <p:ph type="title"/>
          </p:nvPr>
        </p:nvSpPr>
        <p:spPr>
          <a:xfrm>
            <a:off x="193580" y="286603"/>
            <a:ext cx="10962100" cy="942429"/>
          </a:xfrm>
        </p:spPr>
        <p:txBody>
          <a:bodyPr>
            <a:normAutofit/>
          </a:bodyPr>
          <a:lstStyle/>
          <a:p>
            <a:r>
              <a:rPr lang="en-US" sz="3200" dirty="0">
                <a:latin typeface="Lucida Fax" panose="02060602050505020204" pitchFamily="18" charset="0"/>
              </a:rPr>
              <a:t>2. Finding senses of ambiguous words from WORDNET</a:t>
            </a:r>
          </a:p>
        </p:txBody>
      </p:sp>
      <p:pic>
        <p:nvPicPr>
          <p:cNvPr id="5" name="Content Placeholder 4">
            <a:extLst>
              <a:ext uri="{FF2B5EF4-FFF2-40B4-BE49-F238E27FC236}">
                <a16:creationId xmlns:a16="http://schemas.microsoft.com/office/drawing/2014/main" id="{9AD15924-FEFB-02B4-3D15-B29D3B9570D9}"/>
              </a:ext>
            </a:extLst>
          </p:cNvPr>
          <p:cNvPicPr>
            <a:picLocks noGrp="1" noChangeAspect="1"/>
          </p:cNvPicPr>
          <p:nvPr>
            <p:ph idx="1"/>
          </p:nvPr>
        </p:nvPicPr>
        <p:blipFill rotWithShape="1">
          <a:blip r:embed="rId2"/>
          <a:srcRect l="3892"/>
          <a:stretch/>
        </p:blipFill>
        <p:spPr>
          <a:xfrm>
            <a:off x="193580" y="1612490"/>
            <a:ext cx="11804839" cy="4522839"/>
          </a:xfrm>
        </p:spPr>
      </p:pic>
      <p:sp>
        <p:nvSpPr>
          <p:cNvPr id="6" name="Arrow: Down 5">
            <a:extLst>
              <a:ext uri="{FF2B5EF4-FFF2-40B4-BE49-F238E27FC236}">
                <a16:creationId xmlns:a16="http://schemas.microsoft.com/office/drawing/2014/main" id="{2039B776-A522-9DEB-7489-FFFE6E63435C}"/>
              </a:ext>
            </a:extLst>
          </p:cNvPr>
          <p:cNvSpPr/>
          <p:nvPr/>
        </p:nvSpPr>
        <p:spPr>
          <a:xfrm rot="18492979">
            <a:off x="10125640" y="462117"/>
            <a:ext cx="606552" cy="13724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59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8486-59D3-BBEE-D43A-FAE495DC32CA}"/>
              </a:ext>
            </a:extLst>
          </p:cNvPr>
          <p:cNvSpPr>
            <a:spLocks noGrp="1"/>
          </p:cNvSpPr>
          <p:nvPr>
            <p:ph type="title"/>
          </p:nvPr>
        </p:nvSpPr>
        <p:spPr>
          <a:xfrm>
            <a:off x="783405" y="276008"/>
            <a:ext cx="10058400" cy="702302"/>
          </a:xfrm>
        </p:spPr>
        <p:txBody>
          <a:bodyPr>
            <a:normAutofit/>
          </a:bodyPr>
          <a:lstStyle/>
          <a:p>
            <a:r>
              <a:rPr lang="en-US" sz="3200" dirty="0">
                <a:latin typeface="Lucida Fax" panose="02060602050505020204" pitchFamily="18" charset="0"/>
              </a:rPr>
              <a:t>3. Getting content words of senses</a:t>
            </a:r>
          </a:p>
        </p:txBody>
      </p:sp>
      <p:pic>
        <p:nvPicPr>
          <p:cNvPr id="5" name="Content Placeholder 4">
            <a:extLst>
              <a:ext uri="{FF2B5EF4-FFF2-40B4-BE49-F238E27FC236}">
                <a16:creationId xmlns:a16="http://schemas.microsoft.com/office/drawing/2014/main" id="{D4995FE0-13E6-2833-90D4-DE0E1186B45A}"/>
              </a:ext>
            </a:extLst>
          </p:cNvPr>
          <p:cNvPicPr>
            <a:picLocks noGrp="1" noChangeAspect="1"/>
          </p:cNvPicPr>
          <p:nvPr>
            <p:ph idx="1"/>
          </p:nvPr>
        </p:nvPicPr>
        <p:blipFill>
          <a:blip r:embed="rId2"/>
          <a:stretch>
            <a:fillRect/>
          </a:stretch>
        </p:blipFill>
        <p:spPr>
          <a:xfrm>
            <a:off x="783405" y="1654763"/>
            <a:ext cx="10228174" cy="4224927"/>
          </a:xfrm>
        </p:spPr>
      </p:pic>
      <p:sp>
        <p:nvSpPr>
          <p:cNvPr id="6" name="Arrow: Down 5">
            <a:extLst>
              <a:ext uri="{FF2B5EF4-FFF2-40B4-BE49-F238E27FC236}">
                <a16:creationId xmlns:a16="http://schemas.microsoft.com/office/drawing/2014/main" id="{4D8ED726-36DA-6131-93CB-D53778AD7CC1}"/>
              </a:ext>
            </a:extLst>
          </p:cNvPr>
          <p:cNvSpPr/>
          <p:nvPr/>
        </p:nvSpPr>
        <p:spPr>
          <a:xfrm rot="2016597">
            <a:off x="10730161" y="246830"/>
            <a:ext cx="579771" cy="1479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808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1596</TotalTime>
  <Words>636</Words>
  <Application>Microsoft Office PowerPoint</Application>
  <PresentationFormat>Widescreen</PresentationFormat>
  <Paragraphs>44</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AdvGulliv-R</vt:lpstr>
      <vt:lpstr>Aptos Display</vt:lpstr>
      <vt:lpstr>Calibri</vt:lpstr>
      <vt:lpstr>Calibri Light</vt:lpstr>
      <vt:lpstr>Comfortaa-Medium</vt:lpstr>
      <vt:lpstr>Dubai Medium</vt:lpstr>
      <vt:lpstr>Ink Free</vt:lpstr>
      <vt:lpstr>Lucida Fax</vt:lpstr>
      <vt:lpstr>Söhne</vt:lpstr>
      <vt:lpstr>Sylfaen</vt:lpstr>
      <vt:lpstr>Retrospect</vt:lpstr>
      <vt:lpstr>HANDLING LEXICAL AMBIGUITY IN PROMPTS </vt:lpstr>
      <vt:lpstr>The challenge of lexical ambiguity in prompts</vt:lpstr>
      <vt:lpstr>Sharper Instructions, Clearer Results: Benefits of Disambiguating Prompts</vt:lpstr>
      <vt:lpstr>Technique used for disambiguation</vt:lpstr>
      <vt:lpstr>Algorithm </vt:lpstr>
      <vt:lpstr>1. Lexical and syntactic processing</vt:lpstr>
      <vt:lpstr>PowerPoint Presentation</vt:lpstr>
      <vt:lpstr>2. Finding senses of ambiguous words from WORDNET</vt:lpstr>
      <vt:lpstr>3. Getting content words of senses</vt:lpstr>
      <vt:lpstr>4. Making pairs</vt:lpstr>
      <vt:lpstr>5. Wikipedia corpus</vt:lpstr>
      <vt:lpstr>Challenge faced ….</vt:lpstr>
      <vt:lpstr>6. Finding frequency of individual words</vt:lpstr>
      <vt:lpstr>7. Frequencies of word pairs</vt:lpstr>
      <vt:lpstr>Challenge faced ….</vt:lpstr>
      <vt:lpstr>8. Finding Collocation score and getting the senses </vt:lpstr>
      <vt:lpstr>PowerPoint Presentation</vt:lpstr>
      <vt:lpstr>9. Senses</vt:lpstr>
      <vt:lpstr>Conclusion and future scope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LEXICAL AMBIGUITY IN PROMPTS </dc:title>
  <dc:creator>Ayushi Prasad</dc:creator>
  <cp:lastModifiedBy>Ayushi Prasad</cp:lastModifiedBy>
  <cp:revision>6</cp:revision>
  <dcterms:created xsi:type="dcterms:W3CDTF">2024-04-26T06:33:13Z</dcterms:created>
  <dcterms:modified xsi:type="dcterms:W3CDTF">2024-04-30T11:11:48Z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